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95" r:id="rId5"/>
    <p:sldId id="264" r:id="rId6"/>
    <p:sldId id="267" r:id="rId7"/>
    <p:sldId id="269" r:id="rId8"/>
    <p:sldId id="265" r:id="rId9"/>
    <p:sldId id="268" r:id="rId10"/>
    <p:sldId id="270" r:id="rId11"/>
    <p:sldId id="271" r:id="rId12"/>
    <p:sldId id="272" r:id="rId13"/>
    <p:sldId id="261" r:id="rId14"/>
    <p:sldId id="280" r:id="rId15"/>
    <p:sldId id="275" r:id="rId16"/>
    <p:sldId id="290" r:id="rId17"/>
    <p:sldId id="279" r:id="rId18"/>
    <p:sldId id="302" r:id="rId19"/>
    <p:sldId id="277" r:id="rId20"/>
    <p:sldId id="291" r:id="rId21"/>
    <p:sldId id="299" r:id="rId22"/>
    <p:sldId id="298" r:id="rId23"/>
    <p:sldId id="300" r:id="rId24"/>
    <p:sldId id="292" r:id="rId25"/>
    <p:sldId id="307" r:id="rId26"/>
    <p:sldId id="308" r:id="rId27"/>
    <p:sldId id="312" r:id="rId28"/>
    <p:sldId id="294" r:id="rId29"/>
    <p:sldId id="309" r:id="rId30"/>
    <p:sldId id="310" r:id="rId31"/>
    <p:sldId id="311" r:id="rId32"/>
    <p:sldId id="296" r:id="rId33"/>
    <p:sldId id="303" r:id="rId34"/>
    <p:sldId id="305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125" d="100"/>
          <a:sy n="125" d="100"/>
        </p:scale>
        <p:origin x="90" y="-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A3ADF0-981A-435C-9D1B-A0DF0C1DA539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DC1F5F34-7453-4CD7-B966-35490915E969}" type="pres">
      <dgm:prSet presAssocID="{B0A3ADF0-981A-435C-9D1B-A0DF0C1DA539}" presName="Name0" presStyleCnt="0">
        <dgm:presLayoutVars>
          <dgm:dir/>
          <dgm:animLvl val="lvl"/>
          <dgm:resizeHandles val="exact"/>
        </dgm:presLayoutVars>
      </dgm:prSet>
      <dgm:spPr/>
    </dgm:pt>
    <dgm:pt modelId="{2DCBCFF8-2070-4E34-83F2-1F8B8D11FB3B}" type="pres">
      <dgm:prSet presAssocID="{B0A3ADF0-981A-435C-9D1B-A0DF0C1DA539}" presName="dummy" presStyleCnt="0"/>
      <dgm:spPr/>
    </dgm:pt>
    <dgm:pt modelId="{20A37E1F-07CB-4230-ACE4-F5688E1DAA5A}" type="pres">
      <dgm:prSet presAssocID="{B0A3ADF0-981A-435C-9D1B-A0DF0C1DA539}" presName="linH" presStyleCnt="0"/>
      <dgm:spPr/>
    </dgm:pt>
    <dgm:pt modelId="{6EDA1BC1-131B-4977-A1F7-CE0A4543C7D5}" type="pres">
      <dgm:prSet presAssocID="{B0A3ADF0-981A-435C-9D1B-A0DF0C1DA539}" presName="padding1" presStyleCnt="0"/>
      <dgm:spPr/>
    </dgm:pt>
    <dgm:pt modelId="{0524EF24-291A-4E3A-8083-D06B6063350E}" type="pres">
      <dgm:prSet presAssocID="{B0A3ADF0-981A-435C-9D1B-A0DF0C1DA539}" presName="padding2" presStyleCnt="0"/>
      <dgm:spPr/>
    </dgm:pt>
    <dgm:pt modelId="{5E9502C5-ABF9-467D-B96C-FA3F1FBF7D4D}" type="pres">
      <dgm:prSet presAssocID="{B0A3ADF0-981A-435C-9D1B-A0DF0C1DA539}" presName="negArrow" presStyleCnt="0"/>
      <dgm:spPr/>
    </dgm:pt>
    <dgm:pt modelId="{A3744DF9-388D-472C-9238-22A565CED7F4}" type="pres">
      <dgm:prSet presAssocID="{B0A3ADF0-981A-435C-9D1B-A0DF0C1DA539}" presName="backgroundArrow" presStyleLbl="node1" presStyleIdx="0" presStyleCnt="1" custAng="5400000" custLinFactNeighborX="-38346" custLinFactNeighborY="-57058"/>
      <dgm:spPr/>
    </dgm:pt>
  </dgm:ptLst>
  <dgm:cxnLst>
    <dgm:cxn modelId="{4464403C-A42D-4D5E-94D6-ACF962309D1E}" type="presOf" srcId="{B0A3ADF0-981A-435C-9D1B-A0DF0C1DA539}" destId="{DC1F5F34-7453-4CD7-B966-35490915E969}" srcOrd="0" destOrd="0" presId="urn:microsoft.com/office/officeart/2005/8/layout/hProcess3"/>
    <dgm:cxn modelId="{7F75BABF-E998-4B6D-8292-E6285FB4B2DB}" type="presParOf" srcId="{DC1F5F34-7453-4CD7-B966-35490915E969}" destId="{2DCBCFF8-2070-4E34-83F2-1F8B8D11FB3B}" srcOrd="0" destOrd="0" presId="urn:microsoft.com/office/officeart/2005/8/layout/hProcess3"/>
    <dgm:cxn modelId="{F1AC91E1-74E6-4934-849F-7677C2A41D44}" type="presParOf" srcId="{DC1F5F34-7453-4CD7-B966-35490915E969}" destId="{20A37E1F-07CB-4230-ACE4-F5688E1DAA5A}" srcOrd="1" destOrd="0" presId="urn:microsoft.com/office/officeart/2005/8/layout/hProcess3"/>
    <dgm:cxn modelId="{1674B38E-5937-4056-A30D-D9A9594591DD}" type="presParOf" srcId="{20A37E1F-07CB-4230-ACE4-F5688E1DAA5A}" destId="{6EDA1BC1-131B-4977-A1F7-CE0A4543C7D5}" srcOrd="0" destOrd="0" presId="urn:microsoft.com/office/officeart/2005/8/layout/hProcess3"/>
    <dgm:cxn modelId="{0A5B5B75-EDD0-4F16-8202-009DB849BDEE}" type="presParOf" srcId="{20A37E1F-07CB-4230-ACE4-F5688E1DAA5A}" destId="{0524EF24-291A-4E3A-8083-D06B6063350E}" srcOrd="1" destOrd="0" presId="urn:microsoft.com/office/officeart/2005/8/layout/hProcess3"/>
    <dgm:cxn modelId="{A3B80A68-4E56-497A-AADC-D3619A2D44B6}" type="presParOf" srcId="{20A37E1F-07CB-4230-ACE4-F5688E1DAA5A}" destId="{5E9502C5-ABF9-467D-B96C-FA3F1FBF7D4D}" srcOrd="2" destOrd="0" presId="urn:microsoft.com/office/officeart/2005/8/layout/hProcess3"/>
    <dgm:cxn modelId="{9A28EAE1-F24E-4FF5-A493-9A696AE65CEC}" type="presParOf" srcId="{20A37E1F-07CB-4230-ACE4-F5688E1DAA5A}" destId="{A3744DF9-388D-472C-9238-22A565CED7F4}" srcOrd="3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44DF9-388D-472C-9238-22A565CED7F4}">
      <dsp:nvSpPr>
        <dsp:cNvPr id="0" name=""/>
        <dsp:cNvSpPr/>
      </dsp:nvSpPr>
      <dsp:spPr>
        <a:xfrm rot="5400000">
          <a:off x="0" y="-10239"/>
          <a:ext cx="555520" cy="576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75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4293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847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562" y="569402"/>
            <a:ext cx="10971684" cy="552908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fr-FR" sz="3992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562" y="3392567"/>
            <a:ext cx="10971684" cy="40203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fr-FR" sz="2903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1714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562" y="569402"/>
            <a:ext cx="10971684" cy="552908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fr-FR" sz="3992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562" y="1604841"/>
            <a:ext cx="10971684" cy="3977484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903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954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074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23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2930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369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7828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066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2181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8777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A3B33-0176-4805-888F-9ABE0F6FE2B6}" type="datetimeFigureOut">
              <a:rPr lang="fr-FR" smtClean="0"/>
              <a:t>20/02/2020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A4662-84F4-4953-8889-F836A5BE0C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525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jp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2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0.jp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3.jp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jpeg"/><Relationship Id="rId7" Type="http://schemas.openxmlformats.org/officeDocument/2006/relationships/diagramData" Target="../diagrams/data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11" Type="http://schemas.microsoft.com/office/2007/relationships/diagramDrawing" Target="../diagrams/drawing1.xml"/><Relationship Id="rId5" Type="http://schemas.openxmlformats.org/officeDocument/2006/relationships/image" Target="../media/image34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915423" y="1573816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2242008" y="3586562"/>
            <a:ext cx="6727661" cy="142281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pPr algn="r"/>
            <a:r>
              <a:rPr lang="en-GB" sz="4355" b="1" spc="-1" dirty="0">
                <a:solidFill>
                  <a:srgbClr val="FFFFFF"/>
                </a:solidFill>
                <a:latin typeface="Calibri"/>
              </a:rPr>
              <a:t>foamStar validation with  </a:t>
            </a:r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ISOPE test cases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12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Circular square domain: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015" y="2659337"/>
            <a:ext cx="2868271" cy="14341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52" y="1850074"/>
            <a:ext cx="6835443" cy="116513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52" y="3163681"/>
            <a:ext cx="6835443" cy="160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45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Octagon domain 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035" y="1873061"/>
            <a:ext cx="3390638" cy="170637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753" y="1885499"/>
            <a:ext cx="6468232" cy="1136183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152" y="3645213"/>
            <a:ext cx="5548889" cy="170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6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Domain </a:t>
            </a:r>
            <a:r>
              <a:rPr lang="en-GB" sz="2177" b="1" i="1" cap="small" spc="-1" dirty="0" err="1" smtClean="0">
                <a:solidFill>
                  <a:srgbClr val="FAB600"/>
                </a:solidFill>
                <a:latin typeface="Calibri"/>
              </a:rPr>
              <a:t>Comparision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192" y="1899311"/>
            <a:ext cx="2868271" cy="1434136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369" y="1795858"/>
            <a:ext cx="3118336" cy="1569337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129166" y="2377852"/>
            <a:ext cx="588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VS</a:t>
            </a:r>
            <a:endParaRPr lang="fr-FR" sz="2500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244856"/>
              </p:ext>
            </p:extLst>
          </p:nvPr>
        </p:nvGraphicFramePr>
        <p:xfrm>
          <a:off x="1495168" y="3902696"/>
          <a:ext cx="8127999" cy="1478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810535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4937393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63974378"/>
                    </a:ext>
                  </a:extLst>
                </a:gridCol>
              </a:tblGrid>
              <a:tr h="351252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Proposal 2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Proposal</a:t>
                      </a:r>
                      <a:r>
                        <a:rPr lang="en-US" baseline="0" dirty="0" smtClean="0"/>
                        <a:t> 3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41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Max aspect ratio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525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Mesh non orthogonality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Max 36 Avg:7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Max 35 Avg:5</a:t>
                      </a:r>
                      <a:endParaRPr lang="fr-FR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30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Maximum Skewness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313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68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>
                <a:solidFill>
                  <a:srgbClr val="FAB600"/>
                </a:solidFill>
                <a:latin typeface="Calibri"/>
              </a:rPr>
              <a:t>Under study…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2" name="ZoneTexte 1"/>
          <p:cNvSpPr txBox="1"/>
          <p:nvPr/>
        </p:nvSpPr>
        <p:spPr>
          <a:xfrm>
            <a:off x="2464904" y="2162755"/>
            <a:ext cx="60588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Mesh </a:t>
            </a:r>
            <a:r>
              <a:rPr lang="en-US" dirty="0" smtClean="0">
                <a:solidFill>
                  <a:srgbClr val="FF0000"/>
                </a:solidFill>
              </a:rPr>
              <a:t>validation</a:t>
            </a:r>
            <a:r>
              <a:rPr lang="en-US" dirty="0" smtClean="0"/>
              <a:t>: Mesh validation with Grid Independence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Regular waves comparison with filled mesh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Perfect mesh to use for the study of focusing waves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Cylinder validation with mesh</a:t>
            </a:r>
            <a:r>
              <a:rPr lang="en-US" dirty="0" smtClean="0"/>
              <a:t>: Mesh independent study with fixed cylinder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Focusing wave generation </a:t>
            </a:r>
            <a:r>
              <a:rPr lang="en-US" dirty="0" smtClean="0"/>
              <a:t>in the chosen mesh using Hos and Grid2Grid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Comparing with experimental results by </a:t>
            </a:r>
            <a:r>
              <a:rPr lang="en-US" dirty="0" err="1" smtClean="0"/>
              <a:t>Sriram</a:t>
            </a:r>
            <a:r>
              <a:rPr lang="en-US" dirty="0" smtClean="0"/>
              <a:t> et al. </a:t>
            </a:r>
          </a:p>
        </p:txBody>
      </p:sp>
    </p:spTree>
    <p:extLst>
      <p:ext uri="{BB962C8B-B14F-4D97-AF65-F5344CB8AC3E}">
        <p14:creationId xmlns:p14="http://schemas.microsoft.com/office/powerpoint/2010/main" val="347116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700737" y="1724891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1762151" y="3824578"/>
            <a:ext cx="7483020" cy="1422810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Mesh validation under </a:t>
            </a:r>
          </a:p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Regular waves 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11" name="ZoneTexte 10"/>
          <p:cNvSpPr txBox="1"/>
          <p:nvPr/>
        </p:nvSpPr>
        <p:spPr>
          <a:xfrm>
            <a:off x="2294915" y="3006464"/>
            <a:ext cx="3183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bg1"/>
                </a:solidFill>
              </a:rPr>
              <a:t>Section 2 :</a:t>
            </a:r>
            <a:endParaRPr lang="fr-FR" sz="4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47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41754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460600" y="1250090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Regular waves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997968"/>
              </p:ext>
            </p:extLst>
          </p:nvPr>
        </p:nvGraphicFramePr>
        <p:xfrm>
          <a:off x="1550503" y="2087192"/>
          <a:ext cx="5674714" cy="187951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65747">
                  <a:extLst>
                    <a:ext uri="{9D8B030D-6E8A-4147-A177-3AD203B41FA5}">
                      <a16:colId xmlns:a16="http://schemas.microsoft.com/office/drawing/2014/main" val="2281053583"/>
                    </a:ext>
                  </a:extLst>
                </a:gridCol>
                <a:gridCol w="1109739">
                  <a:extLst>
                    <a:ext uri="{9D8B030D-6E8A-4147-A177-3AD203B41FA5}">
                      <a16:colId xmlns:a16="http://schemas.microsoft.com/office/drawing/2014/main" val="949373931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4163974378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3546816128"/>
                    </a:ext>
                  </a:extLst>
                </a:gridCol>
              </a:tblGrid>
              <a:tr h="2725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Case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dirty="0" smtClean="0"/>
                        <a:t>λ</a:t>
                      </a:r>
                      <a:r>
                        <a:rPr lang="en-US" dirty="0" smtClean="0"/>
                        <a:t>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x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z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t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41305"/>
                  </a:ext>
                </a:extLst>
              </a:tr>
              <a:tr h="38294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Mesh040_dt160t1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525282"/>
                  </a:ext>
                </a:extLst>
              </a:tr>
              <a:tr h="3829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Mesh100_dt400t1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30752"/>
                  </a:ext>
                </a:extLst>
              </a:tr>
              <a:tr h="382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Mesh150_dt600t1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313765"/>
                  </a:ext>
                </a:extLst>
              </a:tr>
              <a:tr h="272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Mesh200_dt800t1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26516"/>
                  </a:ext>
                </a:extLst>
              </a:tr>
            </a:tbl>
          </a:graphicData>
        </a:graphic>
      </p:graphicFrame>
      <p:sp>
        <p:nvSpPr>
          <p:cNvPr id="4" name="ZoneTexte 3"/>
          <p:cNvSpPr txBox="1"/>
          <p:nvPr/>
        </p:nvSpPr>
        <p:spPr>
          <a:xfrm>
            <a:off x="1924214" y="1698552"/>
            <a:ext cx="4357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Keeping Courant number constant…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806269" y="4008962"/>
            <a:ext cx="4357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Keeping Reynolds number constant…</a:t>
            </a:r>
            <a:endParaRPr lang="fr-FR" dirty="0">
              <a:solidFill>
                <a:srgbClr val="FF0000"/>
              </a:solidFill>
            </a:endParaRPr>
          </a:p>
        </p:txBody>
      </p:sp>
      <p:graphicFrame>
        <p:nvGraphicFramePr>
          <p:cNvPr id="16" name="Tableau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3894281"/>
              </p:ext>
            </p:extLst>
          </p:nvPr>
        </p:nvGraphicFramePr>
        <p:xfrm>
          <a:off x="1550503" y="4331301"/>
          <a:ext cx="5674713" cy="191185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65746">
                  <a:extLst>
                    <a:ext uri="{9D8B030D-6E8A-4147-A177-3AD203B41FA5}">
                      <a16:colId xmlns:a16="http://schemas.microsoft.com/office/drawing/2014/main" val="2281053583"/>
                    </a:ext>
                  </a:extLst>
                </a:gridCol>
                <a:gridCol w="1109739">
                  <a:extLst>
                    <a:ext uri="{9D8B030D-6E8A-4147-A177-3AD203B41FA5}">
                      <a16:colId xmlns:a16="http://schemas.microsoft.com/office/drawing/2014/main" val="949373931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4163974378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3546816128"/>
                    </a:ext>
                  </a:extLst>
                </a:gridCol>
              </a:tblGrid>
              <a:tr h="24629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Case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dirty="0" smtClean="0"/>
                        <a:t>λ</a:t>
                      </a:r>
                      <a:r>
                        <a:rPr lang="en-US" dirty="0" smtClean="0"/>
                        <a:t>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x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z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T/</a:t>
                      </a:r>
                      <a:r>
                        <a:rPr lang="el-GR" dirty="0" smtClean="0"/>
                        <a:t>Δ</a:t>
                      </a:r>
                      <a:r>
                        <a:rPr lang="en-US" dirty="0" smtClean="0"/>
                        <a:t>t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41305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Mesh100_dt100t1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525282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Mesh100_dt200t1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30752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Mesh100_dt800t1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313765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Mesh100_dt1600t1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1600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26516"/>
                  </a:ext>
                </a:extLst>
              </a:tr>
            </a:tbl>
          </a:graphicData>
        </a:graphic>
      </p:graphicFrame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70846"/>
              </p:ext>
            </p:extLst>
          </p:nvPr>
        </p:nvGraphicFramePr>
        <p:xfrm>
          <a:off x="7999486" y="3238780"/>
          <a:ext cx="2746486" cy="210136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73243">
                  <a:extLst>
                    <a:ext uri="{9D8B030D-6E8A-4147-A177-3AD203B41FA5}">
                      <a16:colId xmlns:a16="http://schemas.microsoft.com/office/drawing/2014/main" val="458724421"/>
                    </a:ext>
                  </a:extLst>
                </a:gridCol>
                <a:gridCol w="1373243">
                  <a:extLst>
                    <a:ext uri="{9D8B030D-6E8A-4147-A177-3AD203B41FA5}">
                      <a16:colId xmlns:a16="http://schemas.microsoft.com/office/drawing/2014/main" val="3286150335"/>
                    </a:ext>
                  </a:extLst>
                </a:gridCol>
              </a:tblGrid>
              <a:tr h="638328">
                <a:tc>
                  <a:txBody>
                    <a:bodyPr/>
                    <a:lstStyle/>
                    <a:p>
                      <a:r>
                        <a:rPr lang="en-US" dirty="0" smtClean="0"/>
                        <a:t>Item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Units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0373370"/>
                  </a:ext>
                </a:extLst>
              </a:tr>
              <a:tr h="349636">
                <a:tc>
                  <a:txBody>
                    <a:bodyPr/>
                    <a:lstStyle/>
                    <a:p>
                      <a:r>
                        <a:rPr lang="en-US" dirty="0" smtClean="0"/>
                        <a:t>Water depth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0.7m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739431"/>
                  </a:ext>
                </a:extLst>
              </a:tr>
              <a:tr h="364759">
                <a:tc>
                  <a:txBody>
                    <a:bodyPr/>
                    <a:lstStyle/>
                    <a:p>
                      <a:r>
                        <a:rPr lang="en-US" dirty="0" smtClean="0"/>
                        <a:t>Wave period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0.7018s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067315"/>
                  </a:ext>
                </a:extLst>
              </a:tr>
              <a:tr h="364759">
                <a:tc>
                  <a:txBody>
                    <a:bodyPr/>
                    <a:lstStyle/>
                    <a:p>
                      <a:r>
                        <a:rPr lang="en-US" dirty="0" smtClean="0"/>
                        <a:t>Wave height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0.0575m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64952"/>
                  </a:ext>
                </a:extLst>
              </a:tr>
              <a:tr h="364759">
                <a:tc>
                  <a:txBody>
                    <a:bodyPr/>
                    <a:lstStyle/>
                    <a:p>
                      <a:r>
                        <a:rPr lang="en-US" dirty="0" smtClean="0"/>
                        <a:t>Wave</a:t>
                      </a:r>
                      <a:r>
                        <a:rPr lang="en-US" baseline="0" dirty="0" smtClean="0"/>
                        <a:t> length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0.8082m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828276"/>
                  </a:ext>
                </a:extLst>
              </a:tr>
            </a:tbl>
          </a:graphicData>
        </a:graphic>
      </p:graphicFrame>
      <p:sp>
        <p:nvSpPr>
          <p:cNvPr id="18" name="ZoneTexte 17"/>
          <p:cNvSpPr txBox="1"/>
          <p:nvPr/>
        </p:nvSpPr>
        <p:spPr>
          <a:xfrm>
            <a:off x="8671542" y="2721324"/>
            <a:ext cx="193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Wave conditions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963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41754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7" y="1276651"/>
            <a:ext cx="5905604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Coarse mesh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4" name="ZoneTexte 3"/>
          <p:cNvSpPr txBox="1"/>
          <p:nvPr/>
        </p:nvSpPr>
        <p:spPr>
          <a:xfrm>
            <a:off x="6793710" y="3706461"/>
            <a:ext cx="42586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 Conditions: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40mesh160dt</a:t>
            </a:r>
            <a:r>
              <a:rPr lang="en-US" dirty="0" smtClean="0"/>
              <a:t>- 40 cells per wavelength with 5 cells per wave height in vertical direction and 160 time step per wave period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50 cells in the relaxation zone with 1.5</a:t>
            </a:r>
            <a:r>
              <a:rPr lang="el-GR" dirty="0" smtClean="0"/>
              <a:t>λ</a:t>
            </a:r>
            <a:r>
              <a:rPr lang="en-US" dirty="0" smtClean="0"/>
              <a:t> as inlet and 2</a:t>
            </a:r>
            <a:r>
              <a:rPr lang="el-GR" dirty="0" smtClean="0"/>
              <a:t>λ</a:t>
            </a:r>
            <a:r>
              <a:rPr lang="en-US" dirty="0" smtClean="0"/>
              <a:t> as outlet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208" y="1826799"/>
            <a:ext cx="10058400" cy="174698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63" y="4148588"/>
            <a:ext cx="5704381" cy="92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51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41754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7" y="1276651"/>
            <a:ext cx="5905604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Coarse mesh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45" y="1680188"/>
            <a:ext cx="5766156" cy="3327552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7366204" y="2417197"/>
            <a:ext cx="42586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 Conditions: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40mesh160dt</a:t>
            </a:r>
            <a:r>
              <a:rPr lang="en-US" dirty="0" smtClean="0"/>
              <a:t>- 40 cells per wavelength with 5 cells per wave height in vertical direction and 160 time step per wave period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50 cells in the relaxation zone with 1.5</a:t>
            </a:r>
            <a:r>
              <a:rPr lang="el-GR" dirty="0" smtClean="0"/>
              <a:t>λ</a:t>
            </a:r>
            <a:r>
              <a:rPr lang="en-US" dirty="0" smtClean="0"/>
              <a:t> as inlet and 2</a:t>
            </a:r>
            <a:r>
              <a:rPr lang="el-GR" dirty="0" smtClean="0"/>
              <a:t>λ</a:t>
            </a:r>
            <a:r>
              <a:rPr lang="en-US" dirty="0" smtClean="0"/>
              <a:t> as outlet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956021" y="4887691"/>
            <a:ext cx="3872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 40mesh160dt- Very Coarse mesh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9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41754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460600" y="1250090"/>
            <a:ext cx="6339630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</a:t>
            </a:r>
            <a:r>
              <a:rPr lang="en-GB" sz="2177" b="1" i="1" cap="small" spc="-1" dirty="0" err="1" smtClean="0">
                <a:solidFill>
                  <a:srgbClr val="FAB600"/>
                </a:solidFill>
                <a:latin typeface="Calibri"/>
              </a:rPr>
              <a:t>Comparision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 with </a:t>
            </a:r>
            <a:r>
              <a:rPr lang="en-GB" sz="2177" b="1" i="1" cap="small" spc="-1" dirty="0" err="1" smtClean="0">
                <a:solidFill>
                  <a:srgbClr val="FAB600"/>
                </a:solidFill>
                <a:latin typeface="Calibri"/>
              </a:rPr>
              <a:t>choi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 results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6" name="ZoneTexte 5"/>
          <p:cNvSpPr txBox="1"/>
          <p:nvPr/>
        </p:nvSpPr>
        <p:spPr>
          <a:xfrm>
            <a:off x="1140899" y="5208117"/>
            <a:ext cx="5206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 Choi simulation results for 2D NWT regular waves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50" y="1754523"/>
            <a:ext cx="6061952" cy="328219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36" y="1937001"/>
            <a:ext cx="5159592" cy="2977514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778102" y="5183956"/>
            <a:ext cx="5206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 </a:t>
            </a:r>
            <a:r>
              <a:rPr lang="en-US" dirty="0" smtClean="0"/>
              <a:t>My simulation </a:t>
            </a:r>
            <a:r>
              <a:rPr lang="en-US" dirty="0" smtClean="0"/>
              <a:t>results for </a:t>
            </a:r>
            <a:r>
              <a:rPr lang="en-US" dirty="0" smtClean="0"/>
              <a:t>3D </a:t>
            </a:r>
            <a:r>
              <a:rPr lang="en-US" dirty="0" smtClean="0"/>
              <a:t>NWT regular waves</a:t>
            </a:r>
            <a:endParaRPr lang="fr-FR" dirty="0"/>
          </a:p>
        </p:txBody>
      </p:sp>
      <p:sp>
        <p:nvSpPr>
          <p:cNvPr id="4" name="Ellipse 3"/>
          <p:cNvSpPr/>
          <p:nvPr/>
        </p:nvSpPr>
        <p:spPr>
          <a:xfrm>
            <a:off x="9342120" y="3390900"/>
            <a:ext cx="342900" cy="4343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10561820" y="2400300"/>
            <a:ext cx="449580" cy="396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/>
          <p:cNvCxnSpPr/>
          <p:nvPr/>
        </p:nvCxnSpPr>
        <p:spPr>
          <a:xfrm flipH="1" flipV="1">
            <a:off x="9876792" y="1975304"/>
            <a:ext cx="815489" cy="607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7956716" y="1133356"/>
            <a:ext cx="31137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Sudden increase in wave observed when reran the file in LIGER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810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41754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460600" y="1250090"/>
            <a:ext cx="7656032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Regular waves in circular square domain 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059155"/>
              </p:ext>
            </p:extLst>
          </p:nvPr>
        </p:nvGraphicFramePr>
        <p:xfrm>
          <a:off x="1576045" y="1915005"/>
          <a:ext cx="5843270" cy="21538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52942">
                  <a:extLst>
                    <a:ext uri="{9D8B030D-6E8A-4147-A177-3AD203B41FA5}">
                      <a16:colId xmlns:a16="http://schemas.microsoft.com/office/drawing/2014/main" val="2281053583"/>
                    </a:ext>
                  </a:extLst>
                </a:gridCol>
                <a:gridCol w="1516380">
                  <a:extLst>
                    <a:ext uri="{9D8B030D-6E8A-4147-A177-3AD203B41FA5}">
                      <a16:colId xmlns:a16="http://schemas.microsoft.com/office/drawing/2014/main" val="949373931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4163974378"/>
                    </a:ext>
                  </a:extLst>
                </a:gridCol>
                <a:gridCol w="1009968">
                  <a:extLst>
                    <a:ext uri="{9D8B030D-6E8A-4147-A177-3AD203B41FA5}">
                      <a16:colId xmlns:a16="http://schemas.microsoft.com/office/drawing/2014/main" val="3546816128"/>
                    </a:ext>
                  </a:extLst>
                </a:gridCol>
              </a:tblGrid>
              <a:tr h="2725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Case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of </a:t>
                      </a:r>
                      <a:r>
                        <a:rPr lang="en-US" dirty="0" smtClean="0"/>
                        <a:t>elements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Simulation</a:t>
                      </a:r>
                      <a:r>
                        <a:rPr lang="en-US" baseline="0" dirty="0" smtClean="0"/>
                        <a:t> time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Status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41305"/>
                  </a:ext>
                </a:extLst>
              </a:tr>
              <a:tr h="38294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Mesh050_dt100t1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0,22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17378s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Finished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525282"/>
                  </a:ext>
                </a:extLst>
              </a:tr>
              <a:tr h="3829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Mesh100_dt400t1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120000s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Finished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30752"/>
                  </a:ext>
                </a:extLst>
              </a:tr>
              <a:tr h="382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Mesh150_dt400t1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1,3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be run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313765"/>
                  </a:ext>
                </a:extLst>
              </a:tr>
              <a:tr h="272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Mesh200_dt800t1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1,8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be run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26516"/>
                  </a:ext>
                </a:extLst>
              </a:tr>
            </a:tbl>
          </a:graphicData>
        </a:graphic>
      </p:graphicFrame>
      <p:sp>
        <p:nvSpPr>
          <p:cNvPr id="4" name="ZoneTexte 3"/>
          <p:cNvSpPr txBox="1"/>
          <p:nvPr/>
        </p:nvSpPr>
        <p:spPr>
          <a:xfrm>
            <a:off x="1550503" y="1581489"/>
            <a:ext cx="4357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Keeping Courant number constant…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550503" y="4220560"/>
            <a:ext cx="4357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Keeping Reynolds number constant…</a:t>
            </a:r>
            <a:endParaRPr lang="fr-FR" dirty="0">
              <a:solidFill>
                <a:srgbClr val="FF0000"/>
              </a:solidFill>
            </a:endParaRPr>
          </a:p>
        </p:txBody>
      </p:sp>
      <p:graphicFrame>
        <p:nvGraphicFramePr>
          <p:cNvPr id="16" name="Tableau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369997"/>
              </p:ext>
            </p:extLst>
          </p:nvPr>
        </p:nvGraphicFramePr>
        <p:xfrm>
          <a:off x="1460600" y="4536613"/>
          <a:ext cx="6247534" cy="218617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65746">
                  <a:extLst>
                    <a:ext uri="{9D8B030D-6E8A-4147-A177-3AD203B41FA5}">
                      <a16:colId xmlns:a16="http://schemas.microsoft.com/office/drawing/2014/main" val="2281053583"/>
                    </a:ext>
                  </a:extLst>
                </a:gridCol>
                <a:gridCol w="1682560">
                  <a:extLst>
                    <a:ext uri="{9D8B030D-6E8A-4147-A177-3AD203B41FA5}">
                      <a16:colId xmlns:a16="http://schemas.microsoft.com/office/drawing/2014/main" val="949373931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4163974378"/>
                    </a:ext>
                  </a:extLst>
                </a:gridCol>
                <a:gridCol w="1249614">
                  <a:extLst>
                    <a:ext uri="{9D8B030D-6E8A-4147-A177-3AD203B41FA5}">
                      <a16:colId xmlns:a16="http://schemas.microsoft.com/office/drawing/2014/main" val="3546816128"/>
                    </a:ext>
                  </a:extLst>
                </a:gridCol>
              </a:tblGrid>
              <a:tr h="24629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Case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of elements</a:t>
                      </a:r>
                      <a:endParaRPr lang="fr-FR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Simulation</a:t>
                      </a:r>
                      <a:r>
                        <a:rPr lang="en-US" baseline="0" dirty="0" smtClean="0"/>
                        <a:t> time</a:t>
                      </a: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 smtClean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41305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Mesh100_dt100t1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be run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525282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Mesh100_dt200t1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</a:t>
                      </a:r>
                      <a:r>
                        <a:rPr lang="en-US" dirty="0" smtClean="0"/>
                        <a:t>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80000s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Finished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30752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Mesh100_dt800t1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be run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313765"/>
                  </a:ext>
                </a:extLst>
              </a:tr>
              <a:tr h="3865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Mesh100_dt1600t1</a:t>
                      </a:r>
                      <a:endParaRPr lang="fr-FR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million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be run</a:t>
                      </a:r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26516"/>
                  </a:ext>
                </a:extLst>
              </a:tr>
            </a:tbl>
          </a:graphicData>
        </a:graphic>
      </p:graphicFrame>
      <p:pic>
        <p:nvPicPr>
          <p:cNvPr id="15" name="Imag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905" y="2662637"/>
            <a:ext cx="2868271" cy="143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32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915423" y="1573816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2242008" y="3586562"/>
            <a:ext cx="6727661" cy="142281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pPr algn="r"/>
            <a:r>
              <a:rPr lang="en-GB" sz="4355" b="1" spc="-1" dirty="0">
                <a:solidFill>
                  <a:srgbClr val="FFFFFF"/>
                </a:solidFill>
                <a:latin typeface="Calibri"/>
              </a:rPr>
              <a:t>foamStar validation with  fixed cylinder on NWT 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290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697485" y="1724250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1875665" y="3979035"/>
            <a:ext cx="7483020" cy="1422810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Mesh validation with </a:t>
            </a:r>
          </a:p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fixed Cylinder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11" name="ZoneTexte 10"/>
          <p:cNvSpPr txBox="1"/>
          <p:nvPr/>
        </p:nvSpPr>
        <p:spPr>
          <a:xfrm>
            <a:off x="2294915" y="2847898"/>
            <a:ext cx="3183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bg1"/>
                </a:solidFill>
              </a:rPr>
              <a:t>Section 3 :</a:t>
            </a:r>
            <a:endParaRPr lang="fr-FR" sz="4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36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Planned studies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26" name="ZoneTexte 25"/>
          <p:cNvSpPr txBox="1"/>
          <p:nvPr/>
        </p:nvSpPr>
        <p:spPr>
          <a:xfrm>
            <a:off x="1338555" y="2520243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fr-FR" dirty="0"/>
          </a:p>
        </p:txBody>
      </p:sp>
      <p:sp>
        <p:nvSpPr>
          <p:cNvPr id="27" name="Ellipse 26"/>
          <p:cNvSpPr/>
          <p:nvPr/>
        </p:nvSpPr>
        <p:spPr>
          <a:xfrm>
            <a:off x="1255987" y="2550839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1338555" y="3062041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fr-FR" dirty="0"/>
          </a:p>
        </p:txBody>
      </p:sp>
      <p:sp>
        <p:nvSpPr>
          <p:cNvPr id="31" name="Ellipse 30"/>
          <p:cNvSpPr/>
          <p:nvPr/>
        </p:nvSpPr>
        <p:spPr>
          <a:xfrm>
            <a:off x="1255987" y="3092637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1350673" y="3638693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fr-FR" dirty="0"/>
          </a:p>
        </p:txBody>
      </p:sp>
      <p:sp>
        <p:nvSpPr>
          <p:cNvPr id="33" name="Ellipse 32"/>
          <p:cNvSpPr/>
          <p:nvPr/>
        </p:nvSpPr>
        <p:spPr>
          <a:xfrm>
            <a:off x="1268105" y="3669289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/>
          <p:cNvSpPr txBox="1"/>
          <p:nvPr/>
        </p:nvSpPr>
        <p:spPr>
          <a:xfrm>
            <a:off x="1852078" y="2540898"/>
            <a:ext cx="7635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Coarse Mesh 100meshdt400- 100 cells per wavelength and 400 time steps per T</a:t>
            </a:r>
            <a:endParaRPr lang="fr-FR" dirty="0"/>
          </a:p>
        </p:txBody>
      </p:sp>
      <p:sp>
        <p:nvSpPr>
          <p:cNvPr id="35" name="ZoneTexte 34"/>
          <p:cNvSpPr txBox="1"/>
          <p:nvPr/>
        </p:nvSpPr>
        <p:spPr>
          <a:xfrm>
            <a:off x="1852078" y="3054123"/>
            <a:ext cx="790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Medium Mesh 100meshdt800- 100 cells per wavelength and 800 time steps per T</a:t>
            </a:r>
            <a:endParaRPr lang="fr-FR" dirty="0"/>
          </a:p>
        </p:txBody>
      </p:sp>
      <p:sp>
        <p:nvSpPr>
          <p:cNvPr id="36" name="ZoneTexte 35"/>
          <p:cNvSpPr txBox="1"/>
          <p:nvPr/>
        </p:nvSpPr>
        <p:spPr>
          <a:xfrm>
            <a:off x="1852078" y="3626569"/>
            <a:ext cx="790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Fine Mesh 200meshdt800- </a:t>
            </a:r>
            <a:r>
              <a:rPr lang="en-US" dirty="0"/>
              <a:t>2</a:t>
            </a:r>
            <a:r>
              <a:rPr lang="en-US" dirty="0" smtClean="0"/>
              <a:t>00 cells per wavelength and 800 time steps per 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2809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Coarse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in regula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r wave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008" y="4182445"/>
            <a:ext cx="4581952" cy="2397946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93" y="2178767"/>
            <a:ext cx="5198856" cy="2521144"/>
          </a:xfrm>
          <a:prstGeom prst="rect">
            <a:avLst/>
          </a:prstGeom>
        </p:spPr>
      </p:pic>
      <p:cxnSp>
        <p:nvCxnSpPr>
          <p:cNvPr id="30" name="Connecteur droit 29"/>
          <p:cNvCxnSpPr/>
          <p:nvPr/>
        </p:nvCxnSpPr>
        <p:spPr>
          <a:xfrm flipV="1">
            <a:off x="8690601" y="2178768"/>
            <a:ext cx="0" cy="25211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8629641" y="4549141"/>
            <a:ext cx="121920" cy="1126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Ellipse 39"/>
          <p:cNvSpPr/>
          <p:nvPr/>
        </p:nvSpPr>
        <p:spPr>
          <a:xfrm>
            <a:off x="8629641" y="2259542"/>
            <a:ext cx="121920" cy="1126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9" name="Image 3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680" y="1694122"/>
            <a:ext cx="4324093" cy="2495362"/>
          </a:xfrm>
          <a:prstGeom prst="rect">
            <a:avLst/>
          </a:prstGeom>
        </p:spPr>
      </p:pic>
      <p:cxnSp>
        <p:nvCxnSpPr>
          <p:cNvPr id="46" name="Connecteur droit 45"/>
          <p:cNvCxnSpPr/>
          <p:nvPr/>
        </p:nvCxnSpPr>
        <p:spPr>
          <a:xfrm flipV="1">
            <a:off x="6742461" y="2178768"/>
            <a:ext cx="0" cy="25211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/>
          <p:cNvSpPr/>
          <p:nvPr/>
        </p:nvSpPr>
        <p:spPr>
          <a:xfrm>
            <a:off x="6681501" y="4549141"/>
            <a:ext cx="121920" cy="1126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Ellipse 47"/>
          <p:cNvSpPr/>
          <p:nvPr/>
        </p:nvSpPr>
        <p:spPr>
          <a:xfrm>
            <a:off x="6681501" y="2259542"/>
            <a:ext cx="121920" cy="1126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ZoneTexte 41"/>
          <p:cNvSpPr txBox="1"/>
          <p:nvPr/>
        </p:nvSpPr>
        <p:spPr>
          <a:xfrm>
            <a:off x="7070121" y="5278873"/>
            <a:ext cx="459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Fig. Mesh100dt400- Regular wave with cylinder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6619727" y="4774130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fr-FR" dirty="0"/>
          </a:p>
        </p:txBody>
      </p:sp>
      <p:sp>
        <p:nvSpPr>
          <p:cNvPr id="44" name="ZoneTexte 43"/>
          <p:cNvSpPr txBox="1"/>
          <p:nvPr/>
        </p:nvSpPr>
        <p:spPr>
          <a:xfrm>
            <a:off x="8548627" y="47806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fr-FR" dirty="0"/>
          </a:p>
        </p:txBody>
      </p:sp>
      <p:sp>
        <p:nvSpPr>
          <p:cNvPr id="45" name="Ellipse 44"/>
          <p:cNvSpPr/>
          <p:nvPr/>
        </p:nvSpPr>
        <p:spPr>
          <a:xfrm>
            <a:off x="8489468" y="4821316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Ellipse 54"/>
          <p:cNvSpPr/>
          <p:nvPr/>
        </p:nvSpPr>
        <p:spPr>
          <a:xfrm>
            <a:off x="6537159" y="4804726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/>
          <p:cNvSpPr txBox="1"/>
          <p:nvPr/>
        </p:nvSpPr>
        <p:spPr>
          <a:xfrm>
            <a:off x="1338555" y="2520243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fr-FR" dirty="0"/>
          </a:p>
        </p:txBody>
      </p:sp>
      <p:sp>
        <p:nvSpPr>
          <p:cNvPr id="57" name="Ellipse 56"/>
          <p:cNvSpPr/>
          <p:nvPr/>
        </p:nvSpPr>
        <p:spPr>
          <a:xfrm>
            <a:off x="1255987" y="2550839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ZoneTexte 57"/>
          <p:cNvSpPr txBox="1"/>
          <p:nvPr/>
        </p:nvSpPr>
        <p:spPr>
          <a:xfrm>
            <a:off x="1338555" y="4989772"/>
            <a:ext cx="10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fr-FR" dirty="0"/>
          </a:p>
        </p:txBody>
      </p:sp>
      <p:sp>
        <p:nvSpPr>
          <p:cNvPr id="59" name="Ellipse 58"/>
          <p:cNvSpPr/>
          <p:nvPr/>
        </p:nvSpPr>
        <p:spPr>
          <a:xfrm>
            <a:off x="1255987" y="5020368"/>
            <a:ext cx="402265" cy="3287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05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Mesh 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Observations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3" name="ZoneTexte 2"/>
          <p:cNvSpPr txBox="1"/>
          <p:nvPr/>
        </p:nvSpPr>
        <p:spPr>
          <a:xfrm>
            <a:off x="1615440" y="2156460"/>
            <a:ext cx="66491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Observations: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Reflection from the cylinder happened as expected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But the probe at near wall and near symmetry plane looks different- Need insight in Boundary condition to carry forward for focusing wave case. 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Work status: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Work completed : Mesh100dt400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Work under simulation: Mesh100dt800, Mesh200dt800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r>
              <a:rPr lang="en-US" b="1" dirty="0" smtClean="0"/>
              <a:t>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62236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700737" y="1724891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1700737" y="4014970"/>
            <a:ext cx="7483020" cy="1422810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Wave validation – focussing wave in 2D/3D NWT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11" name="ZoneTexte 10"/>
          <p:cNvSpPr txBox="1"/>
          <p:nvPr/>
        </p:nvSpPr>
        <p:spPr>
          <a:xfrm>
            <a:off x="2294915" y="2847898"/>
            <a:ext cx="3183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bg1"/>
                </a:solidFill>
              </a:rPr>
              <a:t>Section 4 :</a:t>
            </a:r>
            <a:endParaRPr lang="fr-FR" sz="4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85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2D NWT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59" y="2061424"/>
            <a:ext cx="4821555" cy="2469060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55321" y="4749191"/>
            <a:ext cx="5013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Assumptions for Grid Generation: T = 1s,  H =0.1m, </a:t>
            </a:r>
          </a:p>
          <a:p>
            <a:r>
              <a:rPr lang="el-GR" b="1" dirty="0" smtClean="0"/>
              <a:t>Λ</a:t>
            </a:r>
            <a:r>
              <a:rPr lang="en-US" b="1" dirty="0" smtClean="0"/>
              <a:t>=1.56T</a:t>
            </a:r>
            <a:r>
              <a:rPr lang="en-US" b="1" baseline="30000" dirty="0" smtClean="0"/>
              <a:t>2 </a:t>
            </a:r>
            <a:r>
              <a:rPr lang="en-US" b="1" dirty="0" smtClean="0"/>
              <a:t>, Co=1,U=1.2m/s,</a:t>
            </a:r>
            <a:endParaRPr lang="fr-FR" b="1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569" y="2665910"/>
            <a:ext cx="5404989" cy="158496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7523072" y="4749191"/>
            <a:ext cx="381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Fig: focusing wave on 2D NWT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5830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2D NWT – Wave comparison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88" y="1833791"/>
            <a:ext cx="6309444" cy="3552348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7126832" y="2788920"/>
            <a:ext cx="42650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Observations: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Cells are divided based on T=1s and 100cells per wavelength, which may not be 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 minimum cell size influencing the time step adopted.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Modifying the grid cells not based on wavelength and adopting fine time step will adopt better matching </a:t>
            </a:r>
            <a:r>
              <a:rPr lang="en-US" dirty="0" smtClean="0">
                <a:solidFill>
                  <a:srgbClr val="FF0000"/>
                </a:solidFill>
              </a:rPr>
              <a:t>(Next work)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584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3D NWT – Wave comparison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8" name="ZoneTexte 7"/>
          <p:cNvSpPr txBox="1"/>
          <p:nvPr/>
        </p:nvSpPr>
        <p:spPr>
          <a:xfrm>
            <a:off x="1537564" y="1972250"/>
            <a:ext cx="6608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Work pending: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File is ready - to be compared for mesh filled in cylinder place for mesh100dt400 case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Generation of mesh for focusing wave has to be confirmed before generation of waves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049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700737" y="1724891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1509906" y="3970683"/>
            <a:ext cx="7483020" cy="1422810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Focussing wave on fixed cylinder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11" name="ZoneTexte 10"/>
          <p:cNvSpPr txBox="1"/>
          <p:nvPr/>
        </p:nvSpPr>
        <p:spPr>
          <a:xfrm>
            <a:off x="2294915" y="2847898"/>
            <a:ext cx="3183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bg1"/>
                </a:solidFill>
              </a:rPr>
              <a:t>Section 5 :</a:t>
            </a:r>
            <a:endParaRPr lang="fr-FR" sz="4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8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3D NWT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4" name="ZoneTexte 3"/>
          <p:cNvSpPr txBox="1"/>
          <p:nvPr/>
        </p:nvSpPr>
        <p:spPr>
          <a:xfrm>
            <a:off x="655321" y="4662681"/>
            <a:ext cx="5013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Assumptions for Grid Generation:</a:t>
            </a:r>
          </a:p>
          <a:p>
            <a:r>
              <a:rPr lang="en-US" b="1" dirty="0" smtClean="0"/>
              <a:t> T = 0,7017s,  H =0.1m, - Mesh of 100meshdt400</a:t>
            </a:r>
          </a:p>
          <a:p>
            <a:r>
              <a:rPr lang="el-GR" b="1" dirty="0" smtClean="0"/>
              <a:t>Λ</a:t>
            </a:r>
            <a:r>
              <a:rPr lang="en-US" b="1" dirty="0" smtClean="0"/>
              <a:t>=1.56T</a:t>
            </a:r>
            <a:r>
              <a:rPr lang="en-US" b="1" baseline="30000" dirty="0" smtClean="0"/>
              <a:t>2 </a:t>
            </a:r>
            <a:r>
              <a:rPr lang="en-US" b="1" dirty="0" smtClean="0"/>
              <a:t>, Co=1, </a:t>
            </a:r>
            <a:r>
              <a:rPr lang="el-GR" b="1" dirty="0" smtClean="0"/>
              <a:t>Δ</a:t>
            </a:r>
            <a:r>
              <a:rPr lang="en-US" b="1" dirty="0" smtClean="0"/>
              <a:t>t=0.003125 </a:t>
            </a:r>
            <a:endParaRPr lang="fr-FR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7523072" y="4749191"/>
            <a:ext cx="381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Fig: focusing wave hitting  on fixed cylinder</a:t>
            </a:r>
            <a:endParaRPr lang="fr-FR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1" y="2186502"/>
            <a:ext cx="4635368" cy="219414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908" y="2855660"/>
            <a:ext cx="4335371" cy="150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8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519606" y="1284135"/>
            <a:ext cx="3069903" cy="417471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177" b="1" i="1" cap="small" spc="-1">
                <a:solidFill>
                  <a:srgbClr val="FAB600"/>
                </a:solidFill>
                <a:latin typeface="Calibri"/>
              </a:rPr>
              <a:t>Case description</a:t>
            </a:r>
            <a:endParaRPr lang="fr-FR" sz="2177" b="1" i="1" cap="small" spc="-1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571" y="3876024"/>
            <a:ext cx="4627256" cy="1206847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200" y="1589599"/>
            <a:ext cx="2207499" cy="2019497"/>
          </a:xfrm>
          <a:prstGeom prst="rect">
            <a:avLst/>
          </a:prstGeom>
        </p:spPr>
      </p:pic>
      <p:graphicFrame>
        <p:nvGraphicFramePr>
          <p:cNvPr id="4" name="Tableau 3"/>
          <p:cNvGraphicFramePr>
            <a:graphicFrameLocks noGrp="1"/>
          </p:cNvGraphicFramePr>
          <p:nvPr>
            <p:extLst/>
          </p:nvPr>
        </p:nvGraphicFramePr>
        <p:xfrm>
          <a:off x="2063592" y="2029672"/>
          <a:ext cx="3742850" cy="306925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71425">
                  <a:extLst>
                    <a:ext uri="{9D8B030D-6E8A-4147-A177-3AD203B41FA5}">
                      <a16:colId xmlns:a16="http://schemas.microsoft.com/office/drawing/2014/main" val="3488865765"/>
                    </a:ext>
                  </a:extLst>
                </a:gridCol>
                <a:gridCol w="1871425">
                  <a:extLst>
                    <a:ext uri="{9D8B030D-6E8A-4147-A177-3AD203B41FA5}">
                      <a16:colId xmlns:a16="http://schemas.microsoft.com/office/drawing/2014/main" val="2016037039"/>
                    </a:ext>
                  </a:extLst>
                </a:gridCol>
              </a:tblGrid>
              <a:tr h="3318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Parameters</a:t>
                      </a:r>
                      <a:endParaRPr lang="fr-FR" sz="1600" dirty="0"/>
                    </a:p>
                  </a:txBody>
                  <a:tcPr marL="82953" marR="82953" marT="41476" marB="41476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Value</a:t>
                      </a:r>
                      <a:endParaRPr lang="fr-FR" sz="1600" dirty="0"/>
                    </a:p>
                  </a:txBody>
                  <a:tcPr marL="82953" marR="82953" marT="41476" marB="41476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092739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Diameter</a:t>
                      </a:r>
                      <a:r>
                        <a:rPr lang="en-US" sz="1600" baseline="0" dirty="0" smtClean="0"/>
                        <a:t> of Cylinder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0,22m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574617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Tank Dimension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110m</a:t>
                      </a:r>
                      <a:r>
                        <a:rPr lang="en-US" sz="1600" baseline="0" dirty="0" smtClean="0"/>
                        <a:t> X 2,2m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31470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Water depth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0,7m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016369"/>
                  </a:ext>
                </a:extLst>
              </a:tr>
              <a:tr h="33181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Tank depth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2m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467646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Cylinder location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25m from</a:t>
                      </a:r>
                    </a:p>
                    <a:p>
                      <a:pPr algn="ctr"/>
                      <a:r>
                        <a:rPr lang="en-US" sz="1600" dirty="0" smtClean="0"/>
                        <a:t> Wave paddle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176000"/>
                  </a:ext>
                </a:extLst>
              </a:tr>
              <a:tr h="5806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Wave details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Focusing</a:t>
                      </a:r>
                      <a:r>
                        <a:rPr lang="en-US" sz="1600" baseline="0" dirty="0" smtClean="0"/>
                        <a:t> wave</a:t>
                      </a:r>
                    </a:p>
                    <a:p>
                      <a:pPr algn="ctr"/>
                      <a:r>
                        <a:rPr lang="en-US" sz="1600" baseline="0" dirty="0" smtClean="0"/>
                        <a:t>with wave packet</a:t>
                      </a:r>
                      <a:endParaRPr lang="fr-FR" sz="1600" dirty="0"/>
                    </a:p>
                  </a:txBody>
                  <a:tcPr marL="82953" marR="82953" marT="41476" marB="4147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6645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</p:spTree>
    <p:extLst>
      <p:ext uri="{BB962C8B-B14F-4D97-AF65-F5344CB8AC3E}">
        <p14:creationId xmlns:p14="http://schemas.microsoft.com/office/powerpoint/2010/main" val="295845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3D NWT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4" name="ZoneTexte 3"/>
          <p:cNvSpPr txBox="1"/>
          <p:nvPr/>
        </p:nvSpPr>
        <p:spPr>
          <a:xfrm>
            <a:off x="655321" y="4662681"/>
            <a:ext cx="5013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Assumptions for Grid Generation:</a:t>
            </a:r>
          </a:p>
          <a:p>
            <a:r>
              <a:rPr lang="en-US" b="1" dirty="0" smtClean="0"/>
              <a:t> T = 0,7017s,  H =0.1m, - Mesh of 100meshdt400</a:t>
            </a:r>
          </a:p>
          <a:p>
            <a:r>
              <a:rPr lang="el-GR" b="1" dirty="0" smtClean="0"/>
              <a:t>Λ</a:t>
            </a:r>
            <a:r>
              <a:rPr lang="en-US" b="1" dirty="0" smtClean="0"/>
              <a:t>=1.56T</a:t>
            </a:r>
            <a:r>
              <a:rPr lang="en-US" b="1" baseline="30000" dirty="0" smtClean="0"/>
              <a:t>2 </a:t>
            </a:r>
            <a:r>
              <a:rPr lang="en-US" b="1" dirty="0" smtClean="0"/>
              <a:t>, Co=1, </a:t>
            </a:r>
            <a:r>
              <a:rPr lang="el-GR" b="1" dirty="0" smtClean="0"/>
              <a:t>Δ</a:t>
            </a:r>
            <a:r>
              <a:rPr lang="en-US" b="1" dirty="0" smtClean="0"/>
              <a:t>t=0.003125 </a:t>
            </a:r>
            <a:endParaRPr lang="fr-FR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7523072" y="4749191"/>
            <a:ext cx="381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Fig: focusing wave hitting  on fixed cylinder</a:t>
            </a:r>
            <a:endParaRPr lang="fr-FR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1" y="2186502"/>
            <a:ext cx="4635368" cy="219414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908" y="2855660"/>
            <a:ext cx="4335371" cy="150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1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Wave 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validation study : </a:t>
            </a:r>
            <a:r>
              <a:rPr lang="en-GB" sz="2177" b="1" i="1" cap="small" spc="-1" dirty="0">
                <a:solidFill>
                  <a:srgbClr val="FAB600"/>
                </a:solidFill>
                <a:latin typeface="Calibri"/>
              </a:rPr>
              <a:t>3</a:t>
            </a:r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D NWT – Wave comparison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8" name="ZoneTexte 7"/>
          <p:cNvSpPr txBox="1"/>
          <p:nvPr/>
        </p:nvSpPr>
        <p:spPr>
          <a:xfrm>
            <a:off x="7126832" y="2788920"/>
            <a:ext cx="42650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Observations: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Cells are divided based on T=1s and 100cells per wavelength, which may not be 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 minimum cell size influencing the time step adopted.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Modifying the grid cells not based on wavelength and adopting fine time step will adopt better matching </a:t>
            </a:r>
            <a:r>
              <a:rPr lang="en-US" dirty="0" smtClean="0">
                <a:solidFill>
                  <a:srgbClr val="FF0000"/>
                </a:solidFill>
              </a:rPr>
              <a:t>(Next work)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" y="1912772"/>
            <a:ext cx="6972347" cy="392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915423" y="1573816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2242008" y="3586562"/>
            <a:ext cx="6727661" cy="142281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pPr algn="r"/>
            <a:r>
              <a:rPr lang="en-GB" sz="4355" b="1" spc="-1" dirty="0">
                <a:solidFill>
                  <a:srgbClr val="FFFFFF"/>
                </a:solidFill>
                <a:latin typeface="Calibri"/>
              </a:rPr>
              <a:t>foamStar validation with  </a:t>
            </a:r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moving cylinder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4320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037076" y="775640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</a:t>
            </a:r>
            <a:r>
              <a:rPr lang="en-GB" sz="2540" b="1" spc="-1" dirty="0" smtClean="0">
                <a:solidFill>
                  <a:srgbClr val="102648"/>
                </a:solidFill>
                <a:latin typeface="Calibri"/>
              </a:rPr>
              <a:t>moving </a:t>
            </a:r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Grid Improvement from fixed cylinder 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0102" y="2066298"/>
            <a:ext cx="5759519" cy="135037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4321" y="4159795"/>
            <a:ext cx="5128496" cy="1582315"/>
          </a:xfrm>
          <a:prstGeom prst="rect">
            <a:avLst/>
          </a:prstGeom>
        </p:spPr>
      </p:pic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1715580498"/>
              </p:ext>
            </p:extLst>
          </p:nvPr>
        </p:nvGraphicFramePr>
        <p:xfrm>
          <a:off x="5760477" y="3515805"/>
          <a:ext cx="555520" cy="6226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ZoneTexte 6"/>
          <p:cNvSpPr txBox="1"/>
          <p:nvPr/>
        </p:nvSpPr>
        <p:spPr>
          <a:xfrm>
            <a:off x="6422914" y="3572564"/>
            <a:ext cx="465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be improved by introducing 2 extra blocks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848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98318" y="643186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1550503" y="85226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</a:t>
            </a:r>
            <a:r>
              <a:rPr lang="en-GB" sz="2540" b="1" spc="-1" dirty="0" smtClean="0">
                <a:solidFill>
                  <a:srgbClr val="102648"/>
                </a:solidFill>
                <a:latin typeface="Calibri"/>
              </a:rPr>
              <a:t>moving </a:t>
            </a:r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520986" y="1276651"/>
            <a:ext cx="6365713" cy="41747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Work pending in moving cylinder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4" name="Image 103"/>
          <p:cNvPicPr/>
          <p:nvPr/>
        </p:nvPicPr>
        <p:blipFill>
          <a:blip r:embed="rId3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4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3" name="ZoneTexte 2"/>
          <p:cNvSpPr txBox="1"/>
          <p:nvPr/>
        </p:nvSpPr>
        <p:spPr>
          <a:xfrm>
            <a:off x="1615440" y="2156460"/>
            <a:ext cx="66491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Mesh generation is almost completed with few face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Generation of mesh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Moving cylinder in calm 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Mesh validation with regular waves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Generation of focusing waves with moving cylinder</a:t>
            </a:r>
            <a:endParaRPr lang="en-US" b="1" dirty="0"/>
          </a:p>
          <a:p>
            <a:r>
              <a:rPr lang="en-US" b="1" dirty="0" smtClean="0"/>
              <a:t>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68688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1973228" y="25473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519606" y="1284135"/>
            <a:ext cx="3069903" cy="417471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contents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6" name="ZoneTexte 5"/>
          <p:cNvSpPr txBox="1"/>
          <p:nvPr/>
        </p:nvSpPr>
        <p:spPr>
          <a:xfrm>
            <a:off x="3280566" y="1768366"/>
            <a:ext cx="62846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Chapter 1 : Focusing wave on fixed cylinder </a:t>
            </a:r>
          </a:p>
          <a:p>
            <a:pPr lvl="1"/>
            <a:r>
              <a:rPr lang="en-US" b="1" dirty="0" smtClean="0"/>
              <a:t>SECTION 1 :  </a:t>
            </a:r>
            <a:r>
              <a:rPr lang="en-GB" b="1" spc="-1" dirty="0" smtClean="0"/>
              <a:t>Determination of Domain and Grid type</a:t>
            </a:r>
            <a:r>
              <a:rPr lang="en-US" b="1" dirty="0" smtClean="0"/>
              <a:t> </a:t>
            </a:r>
          </a:p>
          <a:p>
            <a:pPr lvl="1"/>
            <a:r>
              <a:rPr lang="en-US" b="1" dirty="0"/>
              <a:t>SECTION </a:t>
            </a:r>
            <a:r>
              <a:rPr lang="en-US" b="1" dirty="0" smtClean="0"/>
              <a:t>2 :  Mesh validation with regular waves </a:t>
            </a:r>
          </a:p>
          <a:p>
            <a:pPr lvl="1"/>
            <a:r>
              <a:rPr lang="en-US" b="1" dirty="0"/>
              <a:t>SECTION </a:t>
            </a:r>
            <a:r>
              <a:rPr lang="en-US" b="1" dirty="0" smtClean="0"/>
              <a:t>3 :  Mesh validation with fixed cylinder </a:t>
            </a:r>
          </a:p>
          <a:p>
            <a:pPr lvl="1"/>
            <a:r>
              <a:rPr lang="en-US" b="1" dirty="0"/>
              <a:t>SECTION </a:t>
            </a:r>
            <a:r>
              <a:rPr lang="en-US" b="1" dirty="0" smtClean="0"/>
              <a:t>4 :  focusing wave validation in 2D/3D NWT</a:t>
            </a:r>
          </a:p>
          <a:p>
            <a:pPr lvl="1"/>
            <a:r>
              <a:rPr lang="en-US" b="1" dirty="0"/>
              <a:t>SECTION </a:t>
            </a:r>
            <a:r>
              <a:rPr lang="en-US" b="1" dirty="0" smtClean="0"/>
              <a:t>5 :  focusing wave on fixed cylinder</a:t>
            </a:r>
          </a:p>
          <a:p>
            <a:r>
              <a:rPr lang="en-US" b="1" dirty="0"/>
              <a:t>Chapter </a:t>
            </a:r>
            <a:r>
              <a:rPr lang="en-US" b="1" dirty="0" smtClean="0"/>
              <a:t>2 </a:t>
            </a:r>
            <a:r>
              <a:rPr lang="en-US" b="1" dirty="0"/>
              <a:t>: Focusing wave on </a:t>
            </a:r>
            <a:r>
              <a:rPr lang="en-US" b="1" dirty="0" smtClean="0"/>
              <a:t>moving </a:t>
            </a:r>
            <a:r>
              <a:rPr lang="en-US" b="1" dirty="0"/>
              <a:t>cylinder </a:t>
            </a:r>
          </a:p>
          <a:p>
            <a:pPr lvl="1"/>
            <a:r>
              <a:rPr lang="en-US" b="1" dirty="0"/>
              <a:t>SECTION 1 :  </a:t>
            </a:r>
            <a:r>
              <a:rPr lang="en-GB" b="1" spc="-1" dirty="0"/>
              <a:t>Determination of Domain and Grid type</a:t>
            </a:r>
            <a:r>
              <a:rPr lang="en-US" b="1" dirty="0"/>
              <a:t> </a:t>
            </a:r>
          </a:p>
          <a:p>
            <a:pPr lvl="1"/>
            <a:r>
              <a:rPr lang="en-US" b="1" dirty="0"/>
              <a:t>SECTION 2 :  Mesh validation with regular waves </a:t>
            </a:r>
          </a:p>
          <a:p>
            <a:pPr lvl="1"/>
            <a:r>
              <a:rPr lang="en-US" b="1" dirty="0"/>
              <a:t>SECTION 3 :  Mesh validation with </a:t>
            </a:r>
            <a:r>
              <a:rPr lang="en-US" b="1" dirty="0" smtClean="0"/>
              <a:t>moving </a:t>
            </a:r>
            <a:r>
              <a:rPr lang="en-US" b="1" dirty="0"/>
              <a:t>cylinder </a:t>
            </a:r>
          </a:p>
          <a:p>
            <a:pPr lvl="1"/>
            <a:r>
              <a:rPr lang="en-US" b="1" dirty="0" smtClean="0"/>
              <a:t>SECTION 4 </a:t>
            </a:r>
            <a:r>
              <a:rPr lang="en-US" b="1" dirty="0"/>
              <a:t>:  focusing wave on </a:t>
            </a:r>
            <a:r>
              <a:rPr lang="en-US" b="1" dirty="0" smtClean="0"/>
              <a:t>moving cylinder</a:t>
            </a:r>
            <a:endParaRPr lang="fr-FR" b="1" dirty="0"/>
          </a:p>
          <a:p>
            <a:pPr lvl="1"/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83383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1"/>
          <p:cNvGrpSpPr/>
          <p:nvPr/>
        </p:nvGrpSpPr>
        <p:grpSpPr>
          <a:xfrm>
            <a:off x="1915423" y="1573816"/>
            <a:ext cx="7998405" cy="4892577"/>
            <a:chOff x="432000" y="1734840"/>
            <a:chExt cx="8816760" cy="5393160"/>
          </a:xfrm>
        </p:grpSpPr>
        <p:grpSp>
          <p:nvGrpSpPr>
            <p:cNvPr id="92" name="Group 2"/>
            <p:cNvGrpSpPr/>
            <p:nvPr/>
          </p:nvGrpSpPr>
          <p:grpSpPr>
            <a:xfrm>
              <a:off x="432000" y="1734840"/>
              <a:ext cx="8816760" cy="5393160"/>
              <a:chOff x="432000" y="1734840"/>
              <a:chExt cx="8816760" cy="5393160"/>
            </a:xfrm>
          </p:grpSpPr>
          <p:sp>
            <p:nvSpPr>
              <p:cNvPr id="93" name="CustomShape 3"/>
              <p:cNvSpPr/>
              <p:nvPr/>
            </p:nvSpPr>
            <p:spPr>
              <a:xfrm>
                <a:off x="432000" y="2156760"/>
                <a:ext cx="8384040" cy="4971240"/>
              </a:xfrm>
              <a:prstGeom prst="rect">
                <a:avLst/>
              </a:prstGeom>
              <a:solidFill>
                <a:srgbClr val="102648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4"/>
              <p:cNvSpPr/>
              <p:nvPr/>
            </p:nvSpPr>
            <p:spPr>
              <a:xfrm>
                <a:off x="1148040" y="1734840"/>
                <a:ext cx="147960" cy="1224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5"/>
              <p:cNvSpPr/>
              <p:nvPr/>
            </p:nvSpPr>
            <p:spPr>
              <a:xfrm rot="5400000">
                <a:off x="8258400" y="5270040"/>
                <a:ext cx="147960" cy="183276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6" name="TextShape 6"/>
          <p:cNvSpPr txBox="1"/>
          <p:nvPr/>
        </p:nvSpPr>
        <p:spPr>
          <a:xfrm>
            <a:off x="2242008" y="3586562"/>
            <a:ext cx="6727661" cy="142281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pPr algn="r"/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Determination </a:t>
            </a:r>
            <a:r>
              <a:rPr lang="en-GB" sz="4355" b="1" spc="-1" dirty="0" smtClean="0">
                <a:solidFill>
                  <a:srgbClr val="FFFFFF"/>
                </a:solidFill>
                <a:latin typeface="Calibri"/>
              </a:rPr>
              <a:t>of Domain and Grid type</a:t>
            </a:r>
            <a:endParaRPr lang="fr-FR" sz="4355" b="1" spc="-1" dirty="0">
              <a:solidFill>
                <a:srgbClr val="FFFFFF"/>
              </a:solidFill>
              <a:latin typeface="Titillium"/>
            </a:endParaRPr>
          </a:p>
        </p:txBody>
      </p:sp>
      <p:pic>
        <p:nvPicPr>
          <p:cNvPr id="97" name="Image 96"/>
          <p:cNvPicPr/>
          <p:nvPr/>
        </p:nvPicPr>
        <p:blipFill>
          <a:blip r:embed="rId2"/>
          <a:stretch/>
        </p:blipFill>
        <p:spPr>
          <a:xfrm>
            <a:off x="7793962" y="506208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98" name="Image 97"/>
          <p:cNvPicPr/>
          <p:nvPr/>
        </p:nvPicPr>
        <p:blipFill>
          <a:blip r:embed="rId3"/>
          <a:stretch/>
        </p:blipFill>
        <p:spPr>
          <a:xfrm>
            <a:off x="2294915" y="489879"/>
            <a:ext cx="845203" cy="1059443"/>
          </a:xfrm>
          <a:prstGeom prst="rect">
            <a:avLst/>
          </a:prstGeom>
          <a:ln>
            <a:noFill/>
          </a:ln>
        </p:spPr>
      </p:pic>
      <p:pic>
        <p:nvPicPr>
          <p:cNvPr id="99" name="Image 98"/>
          <p:cNvPicPr/>
          <p:nvPr/>
        </p:nvPicPr>
        <p:blipFill>
          <a:blip r:embed="rId4"/>
          <a:stretch/>
        </p:blipFill>
        <p:spPr>
          <a:xfrm>
            <a:off x="6618254" y="48987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2" name="ZoneTexte 1"/>
          <p:cNvSpPr txBox="1"/>
          <p:nvPr/>
        </p:nvSpPr>
        <p:spPr>
          <a:xfrm>
            <a:off x="2294915" y="2847898"/>
            <a:ext cx="3183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chemeClr val="bg1"/>
                </a:solidFill>
              </a:rPr>
              <a:t>Section 1 :</a:t>
            </a:r>
            <a:endParaRPr lang="fr-FR" sz="4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6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Domain proposal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27" y="2141064"/>
            <a:ext cx="5925157" cy="333579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3141" y="2686504"/>
            <a:ext cx="5198764" cy="178842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8101522" y="4651036"/>
            <a:ext cx="2203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Fig. Domain Top view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1842367" y="5499762"/>
            <a:ext cx="276118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Fig. Domain -Cross section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940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216045" y="1236353"/>
            <a:ext cx="4206869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Comments from BV meeting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6365" y="1770354"/>
            <a:ext cx="5386165" cy="122193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6366" y="3225349"/>
            <a:ext cx="5386165" cy="149077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5348" y="3224175"/>
            <a:ext cx="2842569" cy="1490772"/>
          </a:xfrm>
          <a:prstGeom prst="rect">
            <a:avLst/>
          </a:prstGeom>
        </p:spPr>
      </p:pic>
      <p:sp>
        <p:nvSpPr>
          <p:cNvPr id="2" name="Ellipse 1"/>
          <p:cNvSpPr/>
          <p:nvPr/>
        </p:nvSpPr>
        <p:spPr>
          <a:xfrm>
            <a:off x="2568271" y="2154803"/>
            <a:ext cx="1081378" cy="6917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Connecteur droit avec flèche 3"/>
          <p:cNvCxnSpPr>
            <a:stCxn id="2" idx="2"/>
          </p:cNvCxnSpPr>
          <p:nvPr/>
        </p:nvCxnSpPr>
        <p:spPr>
          <a:xfrm flipH="1" flipV="1">
            <a:off x="1841289" y="2345635"/>
            <a:ext cx="726982" cy="155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103279" y="2022469"/>
            <a:ext cx="1983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Too many cells in relaxation zone</a:t>
            </a:r>
            <a:endParaRPr lang="fr-FR" dirty="0"/>
          </a:p>
        </p:txBody>
      </p:sp>
      <p:sp>
        <p:nvSpPr>
          <p:cNvPr id="17" name="Ellipse 16"/>
          <p:cNvSpPr/>
          <p:nvPr/>
        </p:nvSpPr>
        <p:spPr>
          <a:xfrm>
            <a:off x="9417554" y="3491947"/>
            <a:ext cx="1081378" cy="6917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9958243" y="2706999"/>
            <a:ext cx="195573" cy="7915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>
            <a:off x="9887765" y="1808868"/>
            <a:ext cx="1983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Sharp change in geometry (May reflect in waves 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86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2176364" y="1229056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New Domain proposal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353" y="1818108"/>
            <a:ext cx="5247333" cy="358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11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99"/>
          <p:cNvPicPr/>
          <p:nvPr/>
        </p:nvPicPr>
        <p:blipFill>
          <a:blip r:embed="rId2"/>
          <a:stretch/>
        </p:blipFill>
        <p:spPr>
          <a:xfrm>
            <a:off x="2176365" y="587527"/>
            <a:ext cx="7446802" cy="6043138"/>
          </a:xfrm>
          <a:prstGeom prst="rect">
            <a:avLst/>
          </a:prstGeom>
          <a:ln>
            <a:noFill/>
          </a:ln>
        </p:spPr>
      </p:pic>
      <p:sp>
        <p:nvSpPr>
          <p:cNvPr id="101" name="TextShape 1"/>
          <p:cNvSpPr txBox="1"/>
          <p:nvPr/>
        </p:nvSpPr>
        <p:spPr>
          <a:xfrm>
            <a:off x="2307325" y="843571"/>
            <a:ext cx="7650918" cy="473320"/>
          </a:xfrm>
          <a:prstGeom prst="rect">
            <a:avLst/>
          </a:prstGeom>
          <a:noFill/>
          <a:ln>
            <a:noFill/>
          </a:ln>
        </p:spPr>
        <p:txBody>
          <a:bodyPr lIns="81646" tIns="40823" rIns="81646" bIns="40823">
            <a:spAutoFit/>
          </a:bodyPr>
          <a:lstStyle/>
          <a:p>
            <a:r>
              <a:rPr lang="en-GB" sz="2540" b="1" spc="-1" dirty="0">
                <a:solidFill>
                  <a:srgbClr val="102648"/>
                </a:solidFill>
                <a:latin typeface="Calibri"/>
              </a:rPr>
              <a:t>foamStar validation with fixed cylinder</a:t>
            </a:r>
            <a:endParaRPr lang="fr-FR" sz="2540" b="1" spc="-1" dirty="0">
              <a:solidFill>
                <a:srgbClr val="102648"/>
              </a:solidFill>
              <a:latin typeface="Titillium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768521" y="1232210"/>
            <a:ext cx="5905604" cy="417471"/>
          </a:xfrm>
          <a:prstGeom prst="rect">
            <a:avLst/>
          </a:prstGeom>
          <a:noFill/>
          <a:ln>
            <a:noFill/>
          </a:ln>
        </p:spPr>
        <p:txBody>
          <a:bodyPr wrap="square" lIns="81646" tIns="40823" rIns="81646" bIns="40823">
            <a:spAutoFit/>
          </a:bodyPr>
          <a:lstStyle/>
          <a:p>
            <a:r>
              <a:rPr lang="en-GB" sz="2177" b="1" i="1" cap="small" spc="-1" dirty="0" smtClean="0">
                <a:solidFill>
                  <a:srgbClr val="FAB600"/>
                </a:solidFill>
                <a:latin typeface="Calibri"/>
              </a:rPr>
              <a:t>Constant for all domain</a:t>
            </a:r>
            <a:endParaRPr lang="fr-FR" sz="2177" b="1" i="1" cap="small" spc="-1" dirty="0">
              <a:solidFill>
                <a:srgbClr val="FAB600"/>
              </a:solidFill>
              <a:latin typeface="Titillium Up"/>
            </a:endParaRPr>
          </a:p>
        </p:txBody>
      </p:sp>
      <p:pic>
        <p:nvPicPr>
          <p:cNvPr id="103" name="Image 102"/>
          <p:cNvPicPr/>
          <p:nvPr/>
        </p:nvPicPr>
        <p:blipFill>
          <a:blip r:embed="rId3"/>
          <a:stretch/>
        </p:blipFill>
        <p:spPr>
          <a:xfrm>
            <a:off x="5828570" y="5764234"/>
            <a:ext cx="2569574" cy="996086"/>
          </a:xfrm>
          <a:prstGeom prst="rect">
            <a:avLst/>
          </a:prstGeom>
          <a:ln>
            <a:noFill/>
          </a:ln>
        </p:spPr>
      </p:pic>
      <p:pic>
        <p:nvPicPr>
          <p:cNvPr id="104" name="Image 103"/>
          <p:cNvPicPr/>
          <p:nvPr/>
        </p:nvPicPr>
        <p:blipFill>
          <a:blip r:embed="rId4"/>
          <a:stretch/>
        </p:blipFill>
        <p:spPr>
          <a:xfrm>
            <a:off x="8264571" y="254737"/>
            <a:ext cx="852061" cy="1067934"/>
          </a:xfrm>
          <a:prstGeom prst="rect">
            <a:avLst/>
          </a:prstGeom>
          <a:ln>
            <a:noFill/>
          </a:ln>
        </p:spPr>
      </p:pic>
      <p:pic>
        <p:nvPicPr>
          <p:cNvPr id="105" name="Image 104"/>
          <p:cNvPicPr/>
          <p:nvPr/>
        </p:nvPicPr>
        <p:blipFill>
          <a:blip r:embed="rId5"/>
          <a:stretch/>
        </p:blipFill>
        <p:spPr>
          <a:xfrm>
            <a:off x="9230937" y="244939"/>
            <a:ext cx="1061403" cy="1061403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828569" y="5020368"/>
            <a:ext cx="594345" cy="103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33"/>
          </a:p>
        </p:txBody>
      </p:sp>
      <p:sp>
        <p:nvSpPr>
          <p:cNvPr id="2" name="ZoneTexte 1"/>
          <p:cNvSpPr txBox="1"/>
          <p:nvPr/>
        </p:nvSpPr>
        <p:spPr>
          <a:xfrm>
            <a:off x="1900362" y="2035534"/>
            <a:ext cx="64977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Water depth: -0.7m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Atmosphere height: 1.3m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Cylinder diameter: 0.22m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Width of tank, B = 2.22m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Relaxation zone (</a:t>
            </a:r>
            <a:r>
              <a:rPr lang="en-US" dirty="0" err="1" smtClean="0"/>
              <a:t>inlet,Outlet</a:t>
            </a:r>
            <a:r>
              <a:rPr lang="en-US" dirty="0" smtClean="0"/>
              <a:t>): B (Parametric study to be done)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 of cells in Relaxation zone: 20 cells per zone (Wave direction)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 of cells in vertical direction: Atmosphere ((Cells per H)/5), Water zone ((Cells per H)/2)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7046" y="2351229"/>
            <a:ext cx="2867319" cy="238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1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9789</TotalTime>
  <Words>1258</Words>
  <Application>Microsoft Office PowerPoint</Application>
  <PresentationFormat>Grand écran</PresentationFormat>
  <Paragraphs>271</Paragraphs>
  <Slides>34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Titillium</vt:lpstr>
      <vt:lpstr>Titillium Up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Centrale Nantes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saliyar-admin</dc:creator>
  <cp:lastModifiedBy>saliyar-admin</cp:lastModifiedBy>
  <cp:revision>50</cp:revision>
  <dcterms:created xsi:type="dcterms:W3CDTF">2020-02-10T14:38:34Z</dcterms:created>
  <dcterms:modified xsi:type="dcterms:W3CDTF">2020-02-21T14:59:24Z</dcterms:modified>
</cp:coreProperties>
</file>

<file path=docProps/thumbnail.jpeg>
</file>